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Slab"/>
      <p:regular r:id="rId40"/>
      <p:bold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Source Sans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24690A0A-52AC-4D45-8DE9-FAD04F900995}">
  <a:tblStyle styleId="{24690A0A-52AC-4D45-8DE9-FAD04F90099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regular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Slab-bold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SourceSansPr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s.gartner.com/martin-kihn/how-to-build-a-recommender-system-in-python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ataconomy.com/an-introduction-to-recommendation-engine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Even in a brick and mortar store, when we go to a book store...the best sellers, or the most popular items will be list first in line.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No. of sales govern the selling choices.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difference between brick and mortar stores and the online stores can be explained by something called the long tail phenomenon.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physical stores only provide with the popular items, while online world provides all items,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Therefore, in the online world, there is a need of recommendations.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Give example of hotel towel reuse.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features of both products as well as users in order to predict whether a user will like a product or not.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~100 million ratings….what if all the data is stored in memory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This matrix has nearly 8500M entries (8.5 billion),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Out of which only 100M are non zero ratings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Decompose users and movies in to a set of latent factors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Fig source: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http://spark-mooc.github.io/web-assets/images/matrix_factorization.png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Decompose users and movies in to a set of latent factors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Fig source: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http://spark-mooc.github.io/web-assets/images/matrix_factorization.png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Relationship between Precision Recall and ROC curves: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ACM, 2006.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Relationship between Precision Recall and ROC curves: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ACM, 2006.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1)The mean absolute error (MAE) is a measure of the deviation of recommendations from their true user-specified values.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2)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http://blogs.gartner.com/martin-kihn/how-to-build-a-recommender-system-in-python/</a:t>
            </a:r>
          </a:p>
          <a:p>
            <a:pPr lvl="0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Relevance is at the heart of modern marketing. One-to-one relevance is the worry bead of all multichannel campaign management, mar-tech, ad-tech, mad-tech and digital marketing hub platforms. User-level personalization is where we all want to go and recommendation engines are one of the best early examples of how this can work.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http://dataconomy.com/an-introduction-to-recommendation-engines/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A recommender system creates a matching between users and items and exploits the similarity between users/items to make recommendations. (Give examples of similarity) (Then go back in the slides.)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1700184" y="1020262"/>
            <a:ext cx="58074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55" name="Shape 55"/>
          <p:cNvSpPr/>
          <p:nvPr/>
        </p:nvSpPr>
        <p:spPr>
          <a:xfrm>
            <a:off x="6897625" y="4649962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7454375" y="422910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8827727" y="3448165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677050" y="4933406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972225" y="47505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79634" y="2530108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311843" y="593638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626321" y="1004903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8104500" y="3722325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8803950" y="4240992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196310" y="1493167"/>
            <a:ext cx="75899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738050" y="203491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771658" y="1878364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271583" y="356119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7729213" y="4595578"/>
            <a:ext cx="2538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x="1546025" y="1526193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4800"/>
            </a:lvl1pPr>
            <a:lvl2pPr lvl="1" rtl="0">
              <a:spcBef>
                <a:spcPts val="0"/>
              </a:spcBef>
              <a:buSzPct val="100000"/>
              <a:defRPr b="1" sz="4800"/>
            </a:lvl2pPr>
            <a:lvl3pPr lvl="2" rtl="0">
              <a:spcBef>
                <a:spcPts val="0"/>
              </a:spcBef>
              <a:buSzPct val="100000"/>
              <a:defRPr b="1" sz="4800"/>
            </a:lvl3pPr>
            <a:lvl4pPr lvl="3" rtl="0">
              <a:spcBef>
                <a:spcPts val="0"/>
              </a:spcBef>
              <a:buSzPct val="100000"/>
              <a:defRPr b="1" sz="4800"/>
            </a:lvl4pPr>
            <a:lvl5pPr lvl="4" rtl="0">
              <a:spcBef>
                <a:spcPts val="0"/>
              </a:spcBef>
              <a:buSzPct val="100000"/>
              <a:defRPr b="1" sz="4800"/>
            </a:lvl5pPr>
            <a:lvl6pPr lvl="5" rtl="0">
              <a:spcBef>
                <a:spcPts val="0"/>
              </a:spcBef>
              <a:buSzPct val="100000"/>
              <a:defRPr b="1" sz="4800"/>
            </a:lvl6pPr>
            <a:lvl7pPr lvl="6" rtl="0">
              <a:spcBef>
                <a:spcPts val="0"/>
              </a:spcBef>
              <a:buSzPct val="100000"/>
              <a:defRPr b="1" sz="4800"/>
            </a:lvl7pPr>
            <a:lvl8pPr lvl="7" rtl="0">
              <a:spcBef>
                <a:spcPts val="0"/>
              </a:spcBef>
              <a:buSzPct val="100000"/>
              <a:defRPr b="1" sz="4800"/>
            </a:lvl8pPr>
            <a:lvl9pPr lvl="8" rtl="0">
              <a:spcBef>
                <a:spcPts val="0"/>
              </a:spcBef>
              <a:buSzPct val="100000"/>
              <a:defRPr b="1" sz="4800"/>
            </a:lvl9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1546025" y="2782911"/>
            <a:ext cx="58326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607D8B"/>
              </a:buClr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74" name="Shape 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68490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idx="1" type="body"/>
          </p:nvPr>
        </p:nvSpPr>
        <p:spPr>
          <a:xfrm>
            <a:off x="1215300" y="1876050"/>
            <a:ext cx="6713400" cy="81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1pPr>
            <a:lvl2pPr lvl="1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2pPr>
            <a:lvl3pPr lvl="2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3pPr>
            <a:lvl4pPr lvl="3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4pPr>
            <a:lvl5pPr lvl="4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5pPr>
            <a:lvl6pPr lvl="5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6pPr>
            <a:lvl7pPr lvl="6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7pPr>
            <a:lvl8pPr lvl="7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8pPr>
            <a:lvl9pPr lvl="8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9pPr>
          </a:lstStyle>
          <a:p/>
        </p:txBody>
      </p:sp>
      <p:grpSp>
        <p:nvGrpSpPr>
          <p:cNvPr id="76" name="Shape 76"/>
          <p:cNvGrpSpPr/>
          <p:nvPr/>
        </p:nvGrpSpPr>
        <p:grpSpPr>
          <a:xfrm>
            <a:off x="3593400" y="805713"/>
            <a:ext cx="1957200" cy="819900"/>
            <a:chOff x="3593400" y="1760084"/>
            <a:chExt cx="1957200" cy="1093200"/>
          </a:xfrm>
        </p:grpSpPr>
        <p:sp>
          <p:nvSpPr>
            <p:cNvPr id="77" name="Shape 77"/>
            <p:cNvSpPr txBox="1"/>
            <p:nvPr/>
          </p:nvSpPr>
          <p:spPr>
            <a:xfrm>
              <a:off x="3593400" y="1872096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78" name="Shape 78"/>
            <p:cNvSpPr/>
            <p:nvPr/>
          </p:nvSpPr>
          <p:spPr>
            <a:xfrm>
              <a:off x="4025400" y="1760084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190700" y="1925384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" name="Shape 80"/>
          <p:cNvCxnSpPr>
            <a:endCxn id="78" idx="1"/>
          </p:cNvCxnSpPr>
          <p:nvPr/>
        </p:nvCxnSpPr>
        <p:spPr>
          <a:xfrm>
            <a:off x="3742095" y="653985"/>
            <a:ext cx="443400" cy="27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" name="Shape 81"/>
          <p:cNvCxnSpPr/>
          <p:nvPr/>
        </p:nvCxnSpPr>
        <p:spPr>
          <a:xfrm rot="10800000">
            <a:off x="4114800" y="202413"/>
            <a:ext cx="457200" cy="603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2" name="Shape 82"/>
          <p:cNvCxnSpPr/>
          <p:nvPr/>
        </p:nvCxnSpPr>
        <p:spPr>
          <a:xfrm flipH="1" rot="10800000">
            <a:off x="4749075" y="564918"/>
            <a:ext cx="95100" cy="261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600"/>
            </a:lvl1pPr>
            <a:lvl2pPr lvl="1" rtl="0">
              <a:spcBef>
                <a:spcPts val="0"/>
              </a:spcBef>
              <a:buSzPct val="100000"/>
              <a:defRPr sz="2600"/>
            </a:lvl2pPr>
            <a:lvl3pPr lvl="2" rtl="0">
              <a:spcBef>
                <a:spcPts val="0"/>
              </a:spcBef>
              <a:buSzPct val="100000"/>
              <a:defRPr sz="2600"/>
            </a:lvl3pPr>
            <a:lvl4pPr lvl="3" rtl="0">
              <a:spcBef>
                <a:spcPts val="0"/>
              </a:spcBef>
              <a:buSzPct val="100000"/>
              <a:defRPr sz="2600"/>
            </a:lvl4pPr>
            <a:lvl5pPr lvl="4" rtl="0">
              <a:spcBef>
                <a:spcPts val="0"/>
              </a:spcBef>
              <a:buSzPct val="100000"/>
              <a:defRPr sz="2600"/>
            </a:lvl5pPr>
            <a:lvl6pPr lvl="5" rtl="0">
              <a:spcBef>
                <a:spcPts val="0"/>
              </a:spcBef>
              <a:buSzPct val="100000"/>
              <a:defRPr sz="2600"/>
            </a:lvl6pPr>
            <a:lvl7pPr lvl="6" rtl="0">
              <a:spcBef>
                <a:spcPts val="0"/>
              </a:spcBef>
              <a:buSzPct val="100000"/>
              <a:defRPr sz="2600"/>
            </a:lvl7pPr>
            <a:lvl8pPr lvl="7" rtl="0">
              <a:spcBef>
                <a:spcPts val="0"/>
              </a:spcBef>
              <a:buSzPct val="100000"/>
              <a:defRPr sz="2600"/>
            </a:lvl8pPr>
            <a:lvl9pPr lvl="8" rtl="0">
              <a:spcBef>
                <a:spcPts val="0"/>
              </a:spcBef>
              <a:buSzPct val="100000"/>
              <a:defRPr sz="2600"/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682658" y="1200150"/>
            <a:ext cx="36753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600"/>
            </a:lvl1pPr>
            <a:lvl2pPr lvl="1" rtl="0">
              <a:spcBef>
                <a:spcPts val="0"/>
              </a:spcBef>
              <a:buSzPct val="100000"/>
              <a:defRPr sz="2600"/>
            </a:lvl2pPr>
            <a:lvl3pPr lvl="2" rtl="0">
              <a:spcBef>
                <a:spcPts val="0"/>
              </a:spcBef>
              <a:buSzPct val="100000"/>
              <a:defRPr sz="2600"/>
            </a:lvl3pPr>
            <a:lvl4pPr lvl="3" rtl="0">
              <a:spcBef>
                <a:spcPts val="0"/>
              </a:spcBef>
              <a:buSzPct val="100000"/>
              <a:defRPr sz="2600"/>
            </a:lvl4pPr>
            <a:lvl5pPr lvl="4" rtl="0">
              <a:spcBef>
                <a:spcPts val="0"/>
              </a:spcBef>
              <a:buSzPct val="100000"/>
              <a:defRPr sz="2600"/>
            </a:lvl5pPr>
            <a:lvl6pPr lvl="5" rtl="0">
              <a:spcBef>
                <a:spcPts val="0"/>
              </a:spcBef>
              <a:buSzPct val="100000"/>
              <a:defRPr sz="2600"/>
            </a:lvl6pPr>
            <a:lvl7pPr lvl="6" rtl="0">
              <a:spcBef>
                <a:spcPts val="0"/>
              </a:spcBef>
              <a:buSzPct val="100000"/>
              <a:defRPr sz="2600"/>
            </a:lvl7pPr>
            <a:lvl8pPr lvl="7" rtl="0">
              <a:spcBef>
                <a:spcPts val="0"/>
              </a:spcBef>
              <a:buSzPct val="100000"/>
              <a:defRPr sz="2600"/>
            </a:lvl8pPr>
            <a:lvl9pPr lvl="8" rtl="0">
              <a:spcBef>
                <a:spcPts val="0"/>
              </a:spcBef>
              <a:buSzPct val="100000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3329991" y="1200150"/>
            <a:ext cx="24198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94" name="Shape 94"/>
          <p:cNvSpPr txBox="1"/>
          <p:nvPr>
            <p:ph idx="3" type="body"/>
          </p:nvPr>
        </p:nvSpPr>
        <p:spPr>
          <a:xfrm>
            <a:off x="5873833" y="1200150"/>
            <a:ext cx="24198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4055342"/>
            <a:ext cx="8229600" cy="368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complete patter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Relationship Id="rId4" Type="http://schemas.openxmlformats.org/officeDocument/2006/relationships/image" Target="../media/image0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oo.gl/P9ppmQ" TargetMode="External"/><Relationship Id="rId4" Type="http://schemas.openxmlformats.org/officeDocument/2006/relationships/hyperlink" Target="https://goo.gl/CiejVN" TargetMode="External"/><Relationship Id="rId5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oo.gl/P9ppmQ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coursera.org/learn/ml-recommenders" TargetMode="External"/><Relationship Id="rId4" Type="http://schemas.openxmlformats.org/officeDocument/2006/relationships/hyperlink" Target="https://www.coursera.org/learn/recommender-system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ctrTitle"/>
          </p:nvPr>
        </p:nvSpPr>
        <p:spPr>
          <a:xfrm>
            <a:off x="1252275" y="727100"/>
            <a:ext cx="6965400" cy="219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Beginning</a:t>
            </a:r>
            <a:r>
              <a:rPr lang="en"/>
              <a:t> </a:t>
            </a:r>
            <a:br>
              <a:rPr lang="en"/>
            </a:br>
            <a:r>
              <a:rPr lang="en"/>
              <a:t>Machine Learning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/>
              <a:t>Study Group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20825" y="3297550"/>
            <a:ext cx="85233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333335"/>
                </a:solidFill>
                <a:latin typeface="Verdana"/>
                <a:ea typeface="Verdana"/>
                <a:cs typeface="Verdana"/>
                <a:sym typeface="Verdana"/>
              </a:rPr>
              <a:t>Week 5 (Recommender Systems)</a:t>
            </a:r>
            <a:br>
              <a:rPr lang="en" sz="3600">
                <a:solidFill>
                  <a:srgbClr val="333335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Aug 3</a:t>
            </a: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, 2016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pic>
        <p:nvPicPr>
          <p:cNvPr descr="WWCode_Silicon Valley_Binary.jp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100" y="225318"/>
            <a:ext cx="2353140" cy="15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620825" y="4457212"/>
            <a:ext cx="572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Slides by Divya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ctrTitle"/>
          </p:nvPr>
        </p:nvSpPr>
        <p:spPr>
          <a:xfrm>
            <a:off x="1452775" y="143193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Quiz</a:t>
            </a:r>
          </a:p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1227450" y="1399900"/>
            <a:ext cx="7583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are users and items the following cases: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a.) LinkedIn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b.) Facebook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c.) Amazon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</a:t>
            </a:r>
            <a:r>
              <a:rPr lang="en"/>
              <a:t>.) Netflix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425125" y="2066725"/>
            <a:ext cx="3311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jobs)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3425125" y="2529900"/>
            <a:ext cx="4083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Users: members, Items: members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425125" y="299307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products, e.g., books)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425125" y="340962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movies, TV shows)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49" y="1927124"/>
            <a:ext cx="605186" cy="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6" y="2399050"/>
            <a:ext cx="374606" cy="42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97" y="2913672"/>
            <a:ext cx="374600" cy="3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49" y="3376849"/>
            <a:ext cx="605174" cy="37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975" y="1236890"/>
            <a:ext cx="1743075" cy="268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00" y="1249775"/>
            <a:ext cx="17430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6335400" y="1146050"/>
            <a:ext cx="25581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“In 1988, a British mountain climber named Joe Simpson wrote a book called Touching the Void, a harrowing account of near death in the Peruvian Andes. It got good reviews, only a modest success, it was soon forgotten. Then, a decade later, a strange thing happened. Jon Krakauer wrote Into Thin Air, another book about a mountain-climbing tragedy, which became a publishing sensation. Suddently, Touching the Void started to sell again.”...The Long Tail by Chris Anderson</a:t>
            </a:r>
          </a:p>
        </p:txBody>
      </p:sp>
      <p:sp>
        <p:nvSpPr>
          <p:cNvPr id="199" name="Shape 199"/>
          <p:cNvSpPr txBox="1"/>
          <p:nvPr>
            <p:ph type="ctrTitle"/>
          </p:nvPr>
        </p:nvSpPr>
        <p:spPr>
          <a:xfrm>
            <a:off x="684250" y="-389650"/>
            <a:ext cx="75033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Power of Recommendations: </a:t>
            </a:r>
            <a:r>
              <a:rPr lang="en" sz="2400"/>
              <a:t>A Success story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76775" y="406830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Published in 1988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3320975" y="41141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Published in 1996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x="1546025" y="1526193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3. Building a Recommender System</a:t>
            </a:r>
          </a:p>
        </p:txBody>
      </p:sp>
      <p:sp>
        <p:nvSpPr>
          <p:cNvPr id="207" name="Shape 207"/>
          <p:cNvSpPr txBox="1"/>
          <p:nvPr>
            <p:ph idx="1" type="subTitle"/>
          </p:nvPr>
        </p:nvSpPr>
        <p:spPr>
          <a:xfrm>
            <a:off x="1546025" y="2782911"/>
            <a:ext cx="58326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ctrTitle"/>
          </p:nvPr>
        </p:nvSpPr>
        <p:spPr>
          <a:xfrm>
            <a:off x="79100" y="-417150"/>
            <a:ext cx="91440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Solution 0: Popularity based Recommender System</a:t>
            </a:r>
          </a:p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216575" y="1205636"/>
            <a:ext cx="5832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Recommend items viewed/purchased by most people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Recommendations: Ranked list of items by their purchase count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62" y="1792549"/>
            <a:ext cx="3918400" cy="2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4" y="1792550"/>
            <a:ext cx="4406524" cy="24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Quiz</a:t>
            </a:r>
          </a:p>
        </p:txBody>
      </p:sp>
      <p:sp>
        <p:nvSpPr>
          <p:cNvPr id="221" name="Shape 221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Which of the following is true of a popularity based recommender system?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22" name="Shape 222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{24690A0A-52AC-4D45-8DE9-FAD04F900995}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generate Personalized Recommendations?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Context (Eg. time of day)?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User Features?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Item Features?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Purchase History?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Is it Scalable?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26378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38509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43141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900" y="2249945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2" y="3101070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2" y="3476020"/>
            <a:ext cx="251199" cy="2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ctrTitle"/>
          </p:nvPr>
        </p:nvSpPr>
        <p:spPr>
          <a:xfrm>
            <a:off x="280775" y="-206631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Solution 1: Classification Model</a:t>
            </a:r>
          </a:p>
        </p:txBody>
      </p:sp>
      <p:sp>
        <p:nvSpPr>
          <p:cNvPr id="234" name="Shape 234"/>
          <p:cNvSpPr txBox="1"/>
          <p:nvPr>
            <p:ph idx="1" type="subTitle"/>
          </p:nvPr>
        </p:nvSpPr>
        <p:spPr>
          <a:xfrm>
            <a:off x="164300" y="1136911"/>
            <a:ext cx="5832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features of both products as well as users in order to predict whether a user will like a product or not.</a:t>
            </a:r>
          </a:p>
        </p:txBody>
      </p:sp>
      <p:sp>
        <p:nvSpPr>
          <p:cNvPr id="235" name="Shape 235"/>
          <p:cNvSpPr/>
          <p:nvPr/>
        </p:nvSpPr>
        <p:spPr>
          <a:xfrm>
            <a:off x="779325" y="1943700"/>
            <a:ext cx="1934700" cy="245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Features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(Eg. Age, Gender)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Product Features (Eg. cost, quality)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Purchase History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594025" y="2924750"/>
            <a:ext cx="1091100" cy="348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Classifier</a:t>
            </a:r>
          </a:p>
        </p:txBody>
      </p:sp>
      <p:sp>
        <p:nvSpPr>
          <p:cNvPr id="237" name="Shape 237"/>
          <p:cNvSpPr/>
          <p:nvPr/>
        </p:nvSpPr>
        <p:spPr>
          <a:xfrm>
            <a:off x="2732200" y="3043925"/>
            <a:ext cx="8526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685125" y="3043925"/>
            <a:ext cx="7425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4685125" y="3190625"/>
            <a:ext cx="1091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Like/Not like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6353725" y="1136900"/>
            <a:ext cx="25305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Pros: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Personalized model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Can take context into account (Eg. time of day purchase is made).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6469450" y="3086325"/>
            <a:ext cx="25305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It is difficult to collect high quality information about products and users.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150" y="1583681"/>
            <a:ext cx="111421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49" y="3676499"/>
            <a:ext cx="1410879" cy="14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Quiz</a:t>
            </a:r>
          </a:p>
        </p:txBody>
      </p:sp>
      <p:sp>
        <p:nvSpPr>
          <p:cNvPr id="249" name="Shape 249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Which of the following is true of a Classification model based recommender system?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50" name="Shape 250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{24690A0A-52AC-4D45-8DE9-FAD04F900995}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generate Personalized Recommendations?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Context (Eg. time of day)?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User Features?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Item Features?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Purchase History?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Is it Scalable?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26378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38509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2" y="4314170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2246399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3056949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3476024"/>
            <a:ext cx="266174" cy="2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ctrTitle"/>
          </p:nvPr>
        </p:nvSpPr>
        <p:spPr>
          <a:xfrm>
            <a:off x="0" y="0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Solution 2: Nearest neighbor Collaborative Filtering</a:t>
            </a:r>
          </a:p>
        </p:txBody>
      </p:sp>
      <p:sp>
        <p:nvSpPr>
          <p:cNvPr id="262" name="Shape 262"/>
          <p:cNvSpPr txBox="1"/>
          <p:nvPr>
            <p:ph idx="1" type="subTitle"/>
          </p:nvPr>
        </p:nvSpPr>
        <p:spPr>
          <a:xfrm>
            <a:off x="4911825" y="522300"/>
            <a:ext cx="84573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Item-based Collaborative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Filtering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/>
              <a:t>Recommend items that are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/>
              <a:t>similar to the items the user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/>
              <a:t> bought.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/>
              <a:t>                     Similarity is based upon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/>
              <a:t>                     co-occurence of purchases.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“Items A and B were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  purchased by both users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  x and y, so they are similar.”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76" y="1969500"/>
            <a:ext cx="3960324" cy="22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0" y="466975"/>
            <a:ext cx="46350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User-based Collaborative Filtering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users who have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similar taste of products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the current user.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is based upon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in users’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purchasing behaviour.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“User x is similar to user y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because both purchased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 A, B and C.”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Item-based Collaborative Filtering: An Example (People who bought this also bought)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2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2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969025" y="270453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Item-based Collaborative Filtering: Effect of popular items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2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2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969025" y="270453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675" y="1636824"/>
            <a:ext cx="524375" cy="75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225" y="2527188"/>
            <a:ext cx="503025" cy="72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100,000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83025" y="343268"/>
            <a:ext cx="6636600" cy="725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800"/>
              <a:t>Week 1 Outline</a:t>
            </a:r>
          </a:p>
        </p:txBody>
      </p:sp>
      <p:sp>
        <p:nvSpPr>
          <p:cNvPr id="115" name="Shape 115"/>
          <p:cNvSpPr txBox="1"/>
          <p:nvPr>
            <p:ph idx="4294967295" type="ctrTitle"/>
          </p:nvPr>
        </p:nvSpPr>
        <p:spPr>
          <a:xfrm>
            <a:off x="578325" y="1536068"/>
            <a:ext cx="7776900" cy="2994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Why Recommender Systems?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Examples of Recommender Systems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How to build a Recommender System?</a:t>
            </a:r>
          </a:p>
          <a:p>
            <a:pPr indent="-342900" lvl="1" marL="914400" rtl="0">
              <a:spcBef>
                <a:spcPts val="0"/>
              </a:spcBef>
              <a:buClr>
                <a:schemeClr val="accent1"/>
              </a:buClr>
              <a:buSzPct val="100000"/>
              <a:buAutoNum type="alphaLcPeriod"/>
            </a:pPr>
            <a:r>
              <a:rPr lang="en" sz="1800">
                <a:solidFill>
                  <a:schemeClr val="accent1"/>
                </a:solidFill>
              </a:rPr>
              <a:t>Popularity based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Classification based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Collaborative Filtering</a:t>
            </a:r>
          </a:p>
          <a:p>
            <a:pPr indent="-342900" lvl="2" marL="1371600" rtl="0">
              <a:spcBef>
                <a:spcPts val="0"/>
              </a:spcBef>
              <a:buClr>
                <a:schemeClr val="accent1"/>
              </a:buClr>
              <a:buSzPct val="100000"/>
              <a:buAutoNum type="romanLcPeriod"/>
            </a:pPr>
            <a:r>
              <a:rPr lang="en" sz="1800">
                <a:solidFill>
                  <a:schemeClr val="accent1"/>
                </a:solidFill>
              </a:rPr>
              <a:t>Nearest Neighbor</a:t>
            </a:r>
          </a:p>
          <a:p>
            <a:pPr indent="-342900" lvl="2" marL="1371600">
              <a:spcBef>
                <a:spcPts val="0"/>
              </a:spcBef>
              <a:buSzPct val="100000"/>
              <a:buAutoNum type="romanLcPeriod"/>
            </a:pPr>
            <a:r>
              <a:rPr lang="en" sz="1800"/>
              <a:t>Matrix Factorization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4. Evaluation of Recommender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Item-based Collaborative Filtering: Normalize co-occurence matrix</a:t>
            </a:r>
          </a:p>
        </p:txBody>
      </p:sp>
      <p:sp>
        <p:nvSpPr>
          <p:cNvPr id="312" name="Shape 312"/>
          <p:cNvSpPr txBox="1"/>
          <p:nvPr>
            <p:ph idx="1" type="subTitle"/>
          </p:nvPr>
        </p:nvSpPr>
        <p:spPr>
          <a:xfrm>
            <a:off x="206375" y="983661"/>
            <a:ext cx="5832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b="1" lang="en" sz="1800"/>
              <a:t>Normalize by Popularity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Jaccard similarity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-Number of users common for i and j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Number of users for either i or j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662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100,000</a:t>
            </a:r>
          </a:p>
        </p:txBody>
      </p:sp>
      <p:cxnSp>
        <p:nvCxnSpPr>
          <p:cNvPr id="322" name="Shape 322"/>
          <p:cNvCxnSpPr/>
          <p:nvPr/>
        </p:nvCxnSpPr>
        <p:spPr>
          <a:xfrm flipH="1">
            <a:off x="5780900" y="3995450"/>
            <a:ext cx="283500" cy="2346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23" name="Shape 323"/>
          <p:cNvGrpSpPr/>
          <p:nvPr/>
        </p:nvGrpSpPr>
        <p:grpSpPr>
          <a:xfrm>
            <a:off x="6567175" y="2835775"/>
            <a:ext cx="682100" cy="297925"/>
            <a:chOff x="6567175" y="2835775"/>
            <a:chExt cx="682100" cy="297925"/>
          </a:xfrm>
        </p:grpSpPr>
        <p:cxnSp>
          <p:nvCxnSpPr>
            <p:cNvPr id="324" name="Shape 324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25" name="Shape 325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/>
                <a:t>3</a:t>
              </a:r>
            </a:p>
          </p:txBody>
        </p:sp>
      </p:grpSp>
      <p:grpSp>
        <p:nvGrpSpPr>
          <p:cNvPr id="326" name="Shape 326"/>
          <p:cNvGrpSpPr/>
          <p:nvPr/>
        </p:nvGrpSpPr>
        <p:grpSpPr>
          <a:xfrm>
            <a:off x="7348350" y="2835775"/>
            <a:ext cx="682100" cy="297925"/>
            <a:chOff x="6567175" y="2835775"/>
            <a:chExt cx="682100" cy="297925"/>
          </a:xfrm>
        </p:grpSpPr>
        <p:cxnSp>
          <p:nvCxnSpPr>
            <p:cNvPr id="327" name="Shape 327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28" name="Shape 328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/>
                <a:t>2</a:t>
              </a:r>
            </a:p>
          </p:txBody>
        </p:sp>
      </p:grpSp>
      <p:grpSp>
        <p:nvGrpSpPr>
          <p:cNvPr id="329" name="Shape 329"/>
          <p:cNvGrpSpPr/>
          <p:nvPr/>
        </p:nvGrpSpPr>
        <p:grpSpPr>
          <a:xfrm>
            <a:off x="5883337" y="3317962"/>
            <a:ext cx="682100" cy="297925"/>
            <a:chOff x="6567175" y="2835775"/>
            <a:chExt cx="682100" cy="297925"/>
          </a:xfrm>
        </p:grpSpPr>
        <p:cxnSp>
          <p:nvCxnSpPr>
            <p:cNvPr id="330" name="Shape 330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31" name="Shape 331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/>
                <a:t>3</a:t>
              </a:r>
            </a:p>
          </p:txBody>
        </p:sp>
      </p:grpSp>
      <p:grpSp>
        <p:nvGrpSpPr>
          <p:cNvPr id="332" name="Shape 332"/>
          <p:cNvGrpSpPr/>
          <p:nvPr/>
        </p:nvGrpSpPr>
        <p:grpSpPr>
          <a:xfrm>
            <a:off x="7348350" y="3339800"/>
            <a:ext cx="682100" cy="297925"/>
            <a:chOff x="6567175" y="2835775"/>
            <a:chExt cx="682100" cy="297925"/>
          </a:xfrm>
        </p:grpSpPr>
        <p:cxnSp>
          <p:nvCxnSpPr>
            <p:cNvPr id="333" name="Shape 33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34" name="Shape 334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/>
                <a:t>2</a:t>
              </a:r>
            </a:p>
          </p:txBody>
        </p:sp>
      </p:grpSp>
      <p:sp>
        <p:nvSpPr>
          <p:cNvPr id="335" name="Shape 335"/>
          <p:cNvSpPr txBox="1"/>
          <p:nvPr/>
        </p:nvSpPr>
        <p:spPr>
          <a:xfrm>
            <a:off x="5932025" y="3972950"/>
            <a:ext cx="489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3</a:t>
            </a:r>
          </a:p>
        </p:txBody>
      </p:sp>
      <p:grpSp>
        <p:nvGrpSpPr>
          <p:cNvPr id="336" name="Shape 336"/>
          <p:cNvGrpSpPr/>
          <p:nvPr/>
        </p:nvGrpSpPr>
        <p:grpSpPr>
          <a:xfrm>
            <a:off x="6567175" y="3932112"/>
            <a:ext cx="682100" cy="297925"/>
            <a:chOff x="6567175" y="2835775"/>
            <a:chExt cx="682100" cy="297925"/>
          </a:xfrm>
        </p:grpSpPr>
        <p:cxnSp>
          <p:nvCxnSpPr>
            <p:cNvPr id="337" name="Shape 337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38" name="Shape 338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/>
                <a:t>2</a:t>
              </a:r>
            </a:p>
          </p:txBody>
        </p:sp>
      </p:grpSp>
      <p:cxnSp>
        <p:nvCxnSpPr>
          <p:cNvPr id="339" name="Shape 339"/>
          <p:cNvCxnSpPr/>
          <p:nvPr/>
        </p:nvCxnSpPr>
        <p:spPr>
          <a:xfrm>
            <a:off x="381350" y="2167625"/>
            <a:ext cx="33834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Item-based Collaborative Filtering: Effect of multiple items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2"/>
            <a:ext cx="28003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4603600" y="2720662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4603600" y="2306262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746800" y="35656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969025" y="270453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650" y="3386700"/>
            <a:ext cx="479100" cy="7231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Shape 356"/>
          <p:cNvGraphicFramePr/>
          <p:nvPr/>
        </p:nvGraphicFramePr>
        <p:xfrm>
          <a:off x="4983225" y="23062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{24690A0A-52AC-4D45-8DE9-FAD04F900995}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</a:tr>
              <a:tr h="3736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7" name="Shape 357"/>
          <p:cNvSpPr txBox="1"/>
          <p:nvPr/>
        </p:nvSpPr>
        <p:spPr>
          <a:xfrm>
            <a:off x="5021825" y="1074750"/>
            <a:ext cx="40434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Rows from normalized co-occurence matrix</a:t>
            </a:r>
          </a:p>
        </p:txBody>
      </p:sp>
      <p:graphicFrame>
        <p:nvGraphicFramePr>
          <p:cNvPr id="358" name="Shape 358"/>
          <p:cNvGraphicFramePr/>
          <p:nvPr/>
        </p:nvGraphicFramePr>
        <p:xfrm>
          <a:off x="4983225" y="33171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{24690A0A-52AC-4D45-8DE9-FAD04F900995}</a:tableStyleId>
              </a:tblPr>
              <a:tblGrid>
                <a:gridCol w="994475"/>
                <a:gridCol w="994475"/>
                <a:gridCol w="994475"/>
                <a:gridCol w="994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9" name="Shape 359"/>
          <p:cNvSpPr txBox="1"/>
          <p:nvPr/>
        </p:nvSpPr>
        <p:spPr>
          <a:xfrm>
            <a:off x="2868923" y="3073137"/>
            <a:ext cx="3022799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Weighted sum=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(Scores for movie A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+ Scores for movie D)/2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5242750" y="191258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6257975" y="191258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7210100" y="191258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8282875" y="191258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266450" y="4297675"/>
            <a:ext cx="1901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Ranked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Recommendations:</a:t>
            </a:r>
          </a:p>
        </p:txBody>
      </p:sp>
      <p:graphicFrame>
        <p:nvGraphicFramePr>
          <p:cNvPr id="365" name="Shape 365"/>
          <p:cNvGraphicFramePr/>
          <p:nvPr/>
        </p:nvGraphicFramePr>
        <p:xfrm>
          <a:off x="5097125" y="444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{24690A0A-52AC-4D45-8DE9-FAD04F900995}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0.125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6" name="Shape 366"/>
          <p:cNvSpPr txBox="1"/>
          <p:nvPr/>
        </p:nvSpPr>
        <p:spPr>
          <a:xfrm>
            <a:off x="535665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63718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732400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83967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000" y="3546446"/>
            <a:ext cx="308916" cy="3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ctrTitle"/>
          </p:nvPr>
        </p:nvSpPr>
        <p:spPr>
          <a:xfrm>
            <a:off x="1523000" y="-266781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Quiz</a:t>
            </a:r>
          </a:p>
        </p:txBody>
      </p:sp>
      <p:sp>
        <p:nvSpPr>
          <p:cNvPr id="376" name="Shape 376"/>
          <p:cNvSpPr txBox="1"/>
          <p:nvPr>
            <p:ph idx="1" type="subTitle"/>
          </p:nvPr>
        </p:nvSpPr>
        <p:spPr>
          <a:xfrm>
            <a:off x="1327500" y="580400"/>
            <a:ext cx="7816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 user x itemRatings matrix of size 480,189 x 17,770, which model will you apply given the matrix is very sparse?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377" name="Shape 377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{24690A0A-52AC-4D45-8DE9-FAD04F900995}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Popularity based recommender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Classification model based recommender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User similarity based recommender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Item similarity based recommender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All of the above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None of the above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2" y="3902395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2" y="2714082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2" y="3145745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912" y="3498357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779" y="4306449"/>
            <a:ext cx="266174" cy="2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6860600" y="2190975"/>
            <a:ext cx="10722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May be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4294967295" type="ctrTitle"/>
          </p:nvPr>
        </p:nvSpPr>
        <p:spPr>
          <a:xfrm>
            <a:off x="-72150" y="541625"/>
            <a:ext cx="9310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9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9600"/>
          </a:p>
          <a:p>
            <a:pPr lvl="0" rtl="0" algn="ctr">
              <a:spcBef>
                <a:spcPts val="0"/>
              </a:spcBef>
              <a:buNone/>
            </a:pPr>
            <a:r>
              <a:rPr b="1" lang="en" sz="9600"/>
              <a:t>480,189 x 17,770</a:t>
            </a:r>
          </a:p>
        </p:txBody>
      </p:sp>
      <p:sp>
        <p:nvSpPr>
          <p:cNvPr id="389" name="Shape 389"/>
          <p:cNvSpPr txBox="1"/>
          <p:nvPr>
            <p:ph idx="4294967295" type="subTitle"/>
          </p:nvPr>
        </p:nvSpPr>
        <p:spPr>
          <a:xfrm>
            <a:off x="1197625" y="1976725"/>
            <a:ext cx="8397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This is the Million Dollar Matrix!!!!$$$$$$!!!!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887" y="3137550"/>
            <a:ext cx="26384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ctrTitle"/>
          </p:nvPr>
        </p:nvSpPr>
        <p:spPr>
          <a:xfrm>
            <a:off x="122650" y="243400"/>
            <a:ext cx="88221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Solution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Model based Collaborative Filtering (Matrix Factorization)</a:t>
            </a:r>
          </a:p>
        </p:txBody>
      </p:sp>
      <p:sp>
        <p:nvSpPr>
          <p:cNvPr id="396" name="Shape 396"/>
          <p:cNvSpPr txBox="1"/>
          <p:nvPr>
            <p:ph idx="1" type="subTitle"/>
          </p:nvPr>
        </p:nvSpPr>
        <p:spPr>
          <a:xfrm>
            <a:off x="74200" y="1478400"/>
            <a:ext cx="8541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Identify latent (hidden) features from the input user x  itemRatings matrix to represent users and items as vectors in N dimensional space.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75" y="2178712"/>
            <a:ext cx="2900610" cy="255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Shape 398"/>
          <p:cNvGrpSpPr/>
          <p:nvPr/>
        </p:nvGrpSpPr>
        <p:grpSpPr>
          <a:xfrm>
            <a:off x="586900" y="2299675"/>
            <a:ext cx="1555050" cy="965650"/>
            <a:chOff x="5813300" y="1800500"/>
            <a:chExt cx="1555050" cy="965650"/>
          </a:xfrm>
        </p:grpSpPr>
        <p:cxnSp>
          <p:nvCxnSpPr>
            <p:cNvPr id="399" name="Shape 399"/>
            <p:cNvCxnSpPr/>
            <p:nvPr/>
          </p:nvCxnSpPr>
          <p:spPr>
            <a:xfrm rot="10800000">
              <a:off x="6039650" y="2149950"/>
              <a:ext cx="1328700" cy="6162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400" name="Shape 4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13300" y="18005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Shape 401"/>
          <p:cNvGrpSpPr/>
          <p:nvPr/>
        </p:nvGrpSpPr>
        <p:grpSpPr>
          <a:xfrm>
            <a:off x="4804587" y="3698100"/>
            <a:ext cx="3391500" cy="897037"/>
            <a:chOff x="4804587" y="3698100"/>
            <a:chExt cx="3391500" cy="897037"/>
          </a:xfrm>
        </p:grpSpPr>
        <p:sp>
          <p:nvSpPr>
            <p:cNvPr id="402" name="Shape 402"/>
            <p:cNvSpPr txBox="1"/>
            <p:nvPr/>
          </p:nvSpPr>
          <p:spPr>
            <a:xfrm>
              <a:off x="4804587" y="4016437"/>
              <a:ext cx="3391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New user (Known ratings): [4 5 ….3]</a:t>
              </a:r>
            </a:p>
          </p:txBody>
        </p:sp>
        <p:pic>
          <p:nvPicPr>
            <p:cNvPr id="403" name="Shape 4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5625" y="36981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Shape 404"/>
          <p:cNvSpPr txBox="1"/>
          <p:nvPr/>
        </p:nvSpPr>
        <p:spPr>
          <a:xfrm>
            <a:off x="4234350" y="2664825"/>
            <a:ext cx="518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                        </a:t>
            </a:r>
            <a:r>
              <a:rPr lang="en" sz="1000">
                <a:solidFill>
                  <a:schemeClr val="dk1"/>
                </a:solidFill>
              </a:rPr>
              <a:t>(Serious/Escapist?) Geared towards Males or Females?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 Vector (u) =  [1.3                        2.8]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Item Vector (v) =   [2.5                      -1.9]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683725" y="4654025"/>
            <a:ext cx="2734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Netflix Prize diagram (Koren et al., 2009)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74200" y="4938725"/>
            <a:ext cx="877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85750" lvl="0" marL="749300" marR="76200" rtl="0">
              <a:lnSpc>
                <a:spcPct val="122000"/>
              </a:lnSpc>
              <a:spcBef>
                <a:spcPts val="2200"/>
              </a:spcBef>
              <a:spcAft>
                <a:spcPts val="2800"/>
              </a:spcAft>
              <a:buClr>
                <a:srgbClr val="333333"/>
              </a:buClr>
              <a:buSzPct val="100000"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Koren, Yehuda, Robert Bell and Chris Volinsky. 2009. “Matrix Factorization Techniques for Recommender Systems.” </a:t>
            </a:r>
            <a:r>
              <a:rPr i="1" lang="en" sz="900">
                <a:solidFill>
                  <a:srgbClr val="333333"/>
                </a:solidFill>
                <a:highlight>
                  <a:srgbClr val="FFFFFF"/>
                </a:highlight>
              </a:rPr>
              <a:t>Computer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42:8.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ctrTitle"/>
          </p:nvPr>
        </p:nvSpPr>
        <p:spPr>
          <a:xfrm>
            <a:off x="114875" y="-168375"/>
            <a:ext cx="88221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Solution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Model based Collaborative Filtering (Matrix Factorization)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049" y="2179187"/>
            <a:ext cx="3737964" cy="18004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13" name="Shape 413"/>
          <p:cNvSpPr txBox="1"/>
          <p:nvPr/>
        </p:nvSpPr>
        <p:spPr>
          <a:xfrm>
            <a:off x="229575" y="1219600"/>
            <a:ext cx="8526900" cy="7155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Training: </a:t>
            </a:r>
            <a:r>
              <a:rPr lang="en"/>
              <a:t>Use Matrix factorization approaches (Eg. Singular value Decomposition or SVD) to split the Rating Matrix into constituent User Matrix and Item Matrix with minimum Sum of squared error (SSE).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/>
        </p:nvSpPr>
        <p:spPr>
          <a:xfrm>
            <a:off x="1404625" y="4223725"/>
            <a:ext cx="5770800" cy="5787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Goal:</a:t>
            </a:r>
            <a:r>
              <a:rPr lang="en">
                <a:solidFill>
                  <a:schemeClr val="dk1"/>
                </a:solidFill>
              </a:rPr>
              <a:t> Predict unknown ratings for the remaining set of movies using the learned User Matrix and Item Matrix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870225" y="4843475"/>
            <a:ext cx="7824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>
              <a:spcBef>
                <a:spcPts val="0"/>
              </a:spcBef>
              <a:buSzPct val="100000"/>
              <a:buChar char="●"/>
            </a:pPr>
            <a:r>
              <a:rPr lang="en" sz="1000"/>
              <a:t>Refer to Gower 2014 to read more about Netflix prize and SVD (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Gower, Stephen. "Netflix Prize and SVD." (2014): 1-10.</a:t>
            </a:r>
            <a:r>
              <a:rPr lang="en" sz="1000"/>
              <a:t>)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6378875" y="1976162"/>
            <a:ext cx="2680500" cy="22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/>
              <a:t>The winning entry for the famed Netflix Prize had a number of SVD models including SVD++ blended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/>
              <a:t>with Restricted Boltzmann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Machines. Using these methods they achieved a 10 percent increase in accuracy over Netflix’s existing algorithm.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/>
              <a:t>--Gower 2014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Performance Metric for Recommendation Systems</a:t>
            </a:r>
          </a:p>
        </p:txBody>
      </p:sp>
      <p:sp>
        <p:nvSpPr>
          <p:cNvPr id="422" name="Shape 422"/>
          <p:cNvSpPr/>
          <p:nvPr/>
        </p:nvSpPr>
        <p:spPr>
          <a:xfrm>
            <a:off x="1357400" y="1599400"/>
            <a:ext cx="3840600" cy="144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1357400" y="1620450"/>
            <a:ext cx="1715100" cy="321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 txBox="1"/>
          <p:nvPr/>
        </p:nvSpPr>
        <p:spPr>
          <a:xfrm>
            <a:off x="1410000" y="193612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Relevant Items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that are also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recommended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3388100" y="1951900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Irrelevant Items that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recommended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1410000" y="348257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Relevant items that are not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recommendations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272350" y="35983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Precision = # of products relevant &amp; recommended / # of items recommended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exactness)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Recall = # of products relevant &amp; recommended / # of relevant items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completeness)</a:t>
            </a:r>
          </a:p>
        </p:txBody>
      </p:sp>
      <p:sp>
        <p:nvSpPr>
          <p:cNvPr id="428" name="Shape 428"/>
          <p:cNvSpPr/>
          <p:nvPr/>
        </p:nvSpPr>
        <p:spPr>
          <a:xfrm>
            <a:off x="1410000" y="1431050"/>
            <a:ext cx="3788100" cy="42000"/>
          </a:xfrm>
          <a:prstGeom prst="leftRightArrow">
            <a:avLst>
              <a:gd fmla="val 10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29" name="Shape 429"/>
          <p:cNvSpPr txBox="1"/>
          <p:nvPr/>
        </p:nvSpPr>
        <p:spPr>
          <a:xfrm>
            <a:off x="1410000" y="1058575"/>
            <a:ext cx="45876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Recommendations (made on training dataset)</a:t>
            </a:r>
          </a:p>
        </p:txBody>
      </p:sp>
      <p:sp>
        <p:nvSpPr>
          <p:cNvPr id="430" name="Shape 430"/>
          <p:cNvSpPr/>
          <p:nvPr/>
        </p:nvSpPr>
        <p:spPr>
          <a:xfrm>
            <a:off x="1052250" y="1630975"/>
            <a:ext cx="105300" cy="321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178800" y="2782900"/>
            <a:ext cx="3041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Relevant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Items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(All items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in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test set)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Performance Metric for Recommendation Systems</a:t>
            </a:r>
          </a:p>
        </p:txBody>
      </p:sp>
      <p:sp>
        <p:nvSpPr>
          <p:cNvPr id="437" name="Shape 437"/>
          <p:cNvSpPr txBox="1"/>
          <p:nvPr>
            <p:ph idx="1" type="subTitle"/>
          </p:nvPr>
        </p:nvSpPr>
        <p:spPr>
          <a:xfrm>
            <a:off x="2136675" y="1362275"/>
            <a:ext cx="6346800" cy="5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Precision Recall Curve: Evaluation of top n recommendations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76" y="1912480"/>
            <a:ext cx="3822771" cy="32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Performance Metric for Recommendation Systems</a:t>
            </a:r>
          </a:p>
        </p:txBody>
      </p:sp>
      <p:sp>
        <p:nvSpPr>
          <p:cNvPr id="444" name="Shape 444"/>
          <p:cNvSpPr txBox="1"/>
          <p:nvPr>
            <p:ph idx="1" type="subTitle"/>
          </p:nvPr>
        </p:nvSpPr>
        <p:spPr>
          <a:xfrm>
            <a:off x="2528475" y="645900"/>
            <a:ext cx="2747100" cy="45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Some other metrics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294500" y="14307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Mean Absolute Error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Accuracy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ROC curve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294500" y="2767425"/>
            <a:ext cx="86181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Gunawardana, Asela, and Guy Shani. "A survey of accuracy evaluation metrics of recommendation tasks."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Journal of Machine Learning Research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10.Dec (2009): 2935-2962.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ctrTitle"/>
          </p:nvPr>
        </p:nvSpPr>
        <p:spPr>
          <a:xfrm>
            <a:off x="440525" y="-628725"/>
            <a:ext cx="8487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Quiz: Comparison of Recommendation Systems</a:t>
            </a:r>
          </a:p>
        </p:txBody>
      </p:sp>
      <p:graphicFrame>
        <p:nvGraphicFramePr>
          <p:cNvPr id="452" name="Shape 452"/>
          <p:cNvGraphicFramePr/>
          <p:nvPr/>
        </p:nvGraphicFramePr>
        <p:xfrm>
          <a:off x="283875" y="13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{24690A0A-52AC-4D45-8DE9-FAD04F900995}</a:tableStyleId>
              </a:tblPr>
              <a:tblGrid>
                <a:gridCol w="1772025"/>
                <a:gridCol w="1772025"/>
                <a:gridCol w="1772025"/>
                <a:gridCol w="1772025"/>
                <a:gridCol w="17720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Popularity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Based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Classification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Based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(Nearest Neighbor-based CF)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(Matrix Factorization based CF)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Personalized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Recommendations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 Uses Context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(Eg. time of day)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User Features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Item Features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Purchase History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Scalable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3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Can handle brand new Items?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254" y="20421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392" y="20421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242" y="20421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3940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017437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7707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4185099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04" y="25452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904" y="2978362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4114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7707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4" y="25452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4" y="4185099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042" y="3804374"/>
            <a:ext cx="266174" cy="2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4705075" y="382950"/>
            <a:ext cx="4491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337" y="4712920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725" y="4712920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92" y="46767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750" y="4676770"/>
            <a:ext cx="251199" cy="2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/>
          <p:nvPr>
            <p:ph idx="1" type="subTitle"/>
          </p:nvPr>
        </p:nvSpPr>
        <p:spPr>
          <a:xfrm>
            <a:off x="372950" y="510500"/>
            <a:ext cx="963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Which recommender model can handle brand new items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(Eg., a new released movie)?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3" name="Shape 473"/>
          <p:cNvSpPr txBox="1"/>
          <p:nvPr/>
        </p:nvSpPr>
        <p:spPr>
          <a:xfrm>
            <a:off x="6558225" y="480775"/>
            <a:ext cx="44754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980000"/>
                </a:solidFill>
              </a:rPr>
              <a:t>Cold Start Problem!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245925" y="545675"/>
            <a:ext cx="8606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CFD8DC"/>
              </a:solidFill>
            </a:endParaRP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Why Recommender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 Systems?</a:t>
            </a:r>
          </a:p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245925" y="1705481"/>
            <a:ext cx="4550700" cy="128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Goal of a Recommender System: Identify products most relevant to the user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025" y="54212"/>
            <a:ext cx="3826299" cy="214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999" y="2196912"/>
            <a:ext cx="4149649" cy="26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5540050" y="4811825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long tail phenomenon</a:t>
            </a:r>
          </a:p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245925" y="3531131"/>
            <a:ext cx="4550700" cy="128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A tool to identify worthwhile stuff (Eg., top n offers and promotions)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ctrTitle"/>
          </p:nvPr>
        </p:nvSpPr>
        <p:spPr>
          <a:xfrm>
            <a:off x="987750" y="355250"/>
            <a:ext cx="8214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Music Recommendation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(Python notebook)</a:t>
            </a:r>
          </a:p>
        </p:txBody>
      </p:sp>
      <p:sp>
        <p:nvSpPr>
          <p:cNvPr id="479" name="Shape 479"/>
          <p:cNvSpPr txBox="1"/>
          <p:nvPr>
            <p:ph idx="1" type="subTitle"/>
          </p:nvPr>
        </p:nvSpPr>
        <p:spPr>
          <a:xfrm>
            <a:off x="1120150" y="1394175"/>
            <a:ext cx="67668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Notebook: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https://goo.gl/P9ppmQ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Data: 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https://goo.gl/CiejVN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0" name="Shape 4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503" y="1609153"/>
            <a:ext cx="2730375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4294967295" type="ctrTitle"/>
          </p:nvPr>
        </p:nvSpPr>
        <p:spPr>
          <a:xfrm>
            <a:off x="1075550" y="374093"/>
            <a:ext cx="4298700" cy="112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/>
              <a:t>Homework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/>
              <a:t> </a:t>
            </a:r>
          </a:p>
        </p:txBody>
      </p:sp>
      <p:sp>
        <p:nvSpPr>
          <p:cNvPr id="486" name="Shape 486"/>
          <p:cNvSpPr txBox="1"/>
          <p:nvPr>
            <p:ph idx="4294967295" type="subTitle"/>
          </p:nvPr>
        </p:nvSpPr>
        <p:spPr>
          <a:xfrm>
            <a:off x="753850" y="1164550"/>
            <a:ext cx="7595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Problems 1 and 2 are from Coursera course.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Problem 3 is about Matrix Factorization based Recommender System. Highly encourage to do this for better understanding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https://goo.gl/P9ppmQ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4294967295" type="ctrTitle"/>
          </p:nvPr>
        </p:nvSpPr>
        <p:spPr>
          <a:xfrm>
            <a:off x="1065250" y="684493"/>
            <a:ext cx="4298700" cy="112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/>
              <a:t>Resources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/>
              <a:t> </a:t>
            </a:r>
          </a:p>
        </p:txBody>
      </p:sp>
      <p:sp>
        <p:nvSpPr>
          <p:cNvPr id="492" name="Shape 492"/>
          <p:cNvSpPr txBox="1"/>
          <p:nvPr>
            <p:ph idx="4294967295" type="subTitle"/>
          </p:nvPr>
        </p:nvSpPr>
        <p:spPr>
          <a:xfrm>
            <a:off x="66425" y="1066625"/>
            <a:ext cx="8541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Book: Recommender Systems An Introduction by Dietmar Jannach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Recommender Systems</a:t>
            </a:r>
            <a:r>
              <a:rPr lang="en" sz="1800"/>
              <a:t>, by University of Washington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Recommender Systems</a:t>
            </a:r>
            <a:r>
              <a:rPr lang="en" sz="1800"/>
              <a:t>, by University of Minnesota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4294967295" type="subTitle"/>
          </p:nvPr>
        </p:nvSpPr>
        <p:spPr>
          <a:xfrm>
            <a:off x="3114750" y="2466787"/>
            <a:ext cx="4658100" cy="15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</a:rPr>
              <a:t>Do you have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</a:rPr>
              <a:t>any questions?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303" y="706825"/>
            <a:ext cx="3772425" cy="19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1546025" y="1526193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 Some Examples?</a:t>
            </a:r>
          </a:p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1546025" y="2782911"/>
            <a:ext cx="58326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1467775" y="553668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Movie/TV show Recommendations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5689"/>
            <a:ext cx="9143999" cy="267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111800" y="-150550"/>
            <a:ext cx="8752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 Recommendations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54221"/>
            <a:ext cx="4047124" cy="2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25" y="1771525"/>
            <a:ext cx="4996775" cy="312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968375" y="1771525"/>
            <a:ext cx="4147200" cy="42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ctrTitle"/>
          </p:nvPr>
        </p:nvSpPr>
        <p:spPr>
          <a:xfrm>
            <a:off x="629400" y="0"/>
            <a:ext cx="8514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Friend Recommendations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59" y="1210425"/>
            <a:ext cx="3337615" cy="3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25" y="2014275"/>
            <a:ext cx="41148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417000" y="-139400"/>
            <a:ext cx="85593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Job Recommendations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875050"/>
            <a:ext cx="5238750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74" y="1165699"/>
            <a:ext cx="1424299" cy="82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ctrTitle"/>
          </p:nvPr>
        </p:nvSpPr>
        <p:spPr>
          <a:xfrm>
            <a:off x="6092500" y="1991850"/>
            <a:ext cx="28830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FD8DC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 Naive understanding of Recommender Systems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575" y="183487"/>
            <a:ext cx="1447025" cy="10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462" y="3052324"/>
            <a:ext cx="993248" cy="1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649" y="1487800"/>
            <a:ext cx="597550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462" y="145549"/>
            <a:ext cx="659935" cy="11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00" y="3052324"/>
            <a:ext cx="1344109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5574" y="1487799"/>
            <a:ext cx="1344099" cy="134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2168625" y="68190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148637" y="198085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2262075" y="3545375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50225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3218200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983700" y="4672600"/>
            <a:ext cx="1933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Users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136575" y="4672600"/>
            <a:ext cx="25389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Matching Items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